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60" r:id="rId5"/>
    <p:sldId id="264" r:id="rId6"/>
    <p:sldId id="265" r:id="rId7"/>
    <p:sldId id="266" r:id="rId8"/>
    <p:sldId id="267" r:id="rId9"/>
    <p:sldId id="276" r:id="rId10"/>
    <p:sldId id="277" r:id="rId11"/>
    <p:sldId id="271" r:id="rId12"/>
    <p:sldId id="270" r:id="rId13"/>
    <p:sldId id="272" r:id="rId14"/>
    <p:sldId id="288" r:id="rId15"/>
    <p:sldId id="289" r:id="rId16"/>
    <p:sldId id="286" r:id="rId17"/>
    <p:sldId id="287" r:id="rId18"/>
    <p:sldId id="285" r:id="rId19"/>
    <p:sldId id="279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8BD73-BCBD-4110-AB01-A61AD90EC7E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EC1480-3C0A-42CA-A831-AC4374708F7A}">
      <dgm:prSet phldrT="[Текст]"/>
      <dgm:spPr/>
      <dgm:t>
        <a:bodyPr/>
        <a:lstStyle/>
        <a:p>
          <a:r>
            <a:rPr lang="ru-RU" dirty="0" err="1" smtClean="0"/>
            <a:t>Нанодисперсные</a:t>
          </a:r>
          <a:r>
            <a:rPr lang="ru-RU" dirty="0" smtClean="0"/>
            <a:t> системы</a:t>
          </a:r>
          <a:endParaRPr lang="ru-RU" dirty="0"/>
        </a:p>
      </dgm:t>
    </dgm:pt>
    <dgm:pt modelId="{32472E1E-77A9-4F5A-9C53-364B6FA11302}" type="parTrans" cxnId="{33B9A75B-25A6-4DE9-A703-023B973A7068}">
      <dgm:prSet/>
      <dgm:spPr/>
      <dgm:t>
        <a:bodyPr/>
        <a:lstStyle/>
        <a:p>
          <a:endParaRPr lang="ru-RU"/>
        </a:p>
      </dgm:t>
    </dgm:pt>
    <dgm:pt modelId="{B7C29FA4-E726-48CA-9C4F-9546CB321180}" type="sibTrans" cxnId="{33B9A75B-25A6-4DE9-A703-023B973A7068}">
      <dgm:prSet/>
      <dgm:spPr/>
      <dgm:t>
        <a:bodyPr/>
        <a:lstStyle/>
        <a:p>
          <a:endParaRPr lang="ru-RU"/>
        </a:p>
      </dgm:t>
    </dgm:pt>
    <dgm:pt modelId="{05E0BE87-5E05-44AF-9AE0-2514B573CC20}">
      <dgm:prSet phldrT="[Текст]"/>
      <dgm:spPr/>
      <dgm:t>
        <a:bodyPr/>
        <a:lstStyle/>
        <a:p>
          <a:r>
            <a:rPr lang="ru-RU" dirty="0" smtClean="0"/>
            <a:t>Огромная поверхность раздела фаз </a:t>
          </a:r>
          <a:endParaRPr lang="ru-RU" dirty="0"/>
        </a:p>
      </dgm:t>
    </dgm:pt>
    <dgm:pt modelId="{370ECFA9-950C-402A-BB78-D0E4506DFB59}" type="parTrans" cxnId="{B7F20201-1F99-4ABF-B420-2469CF7BD9F1}">
      <dgm:prSet/>
      <dgm:spPr/>
      <dgm:t>
        <a:bodyPr/>
        <a:lstStyle/>
        <a:p>
          <a:endParaRPr lang="ru-RU"/>
        </a:p>
      </dgm:t>
    </dgm:pt>
    <dgm:pt modelId="{FFC73556-B44B-47DF-82C5-60D4EC2EFADE}" type="sibTrans" cxnId="{B7F20201-1F99-4ABF-B420-2469CF7BD9F1}">
      <dgm:prSet/>
      <dgm:spPr/>
      <dgm:t>
        <a:bodyPr/>
        <a:lstStyle/>
        <a:p>
          <a:endParaRPr lang="ru-RU"/>
        </a:p>
      </dgm:t>
    </dgm:pt>
    <dgm:pt modelId="{0A8B4CC1-BA51-4327-9E67-1505FB70ADE3}">
      <dgm:prSet phldrT="[Текст]"/>
      <dgm:spPr/>
      <dgm:t>
        <a:bodyPr/>
        <a:lstStyle/>
        <a:p>
          <a:r>
            <a:rPr lang="ru-RU" dirty="0" smtClean="0"/>
            <a:t>Дополнительный избыток поверхностной энергии</a:t>
          </a:r>
          <a:endParaRPr lang="ru-RU" dirty="0"/>
        </a:p>
      </dgm:t>
    </dgm:pt>
    <dgm:pt modelId="{B864DFFB-EF53-4740-9959-97A3D0AB3722}" type="parTrans" cxnId="{B2B611E6-9755-40D9-B2B3-9D8B4CD5865A}">
      <dgm:prSet/>
      <dgm:spPr/>
      <dgm:t>
        <a:bodyPr/>
        <a:lstStyle/>
        <a:p>
          <a:endParaRPr lang="ru-RU"/>
        </a:p>
      </dgm:t>
    </dgm:pt>
    <dgm:pt modelId="{6992E252-49CC-4378-8569-94403FB7FB11}" type="sibTrans" cxnId="{B2B611E6-9755-40D9-B2B3-9D8B4CD5865A}">
      <dgm:prSet/>
      <dgm:spPr/>
      <dgm:t>
        <a:bodyPr/>
        <a:lstStyle/>
        <a:p>
          <a:endParaRPr lang="ru-RU"/>
        </a:p>
      </dgm:t>
    </dgm:pt>
    <dgm:pt modelId="{C95A37BC-D7CB-497A-90F1-8AA16E9A99FB}" type="pres">
      <dgm:prSet presAssocID="{5A78BD73-BCBD-4110-AB01-A61AD90EC7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7C120E-1213-4A95-AEA1-9F19C256F648}" type="pres">
      <dgm:prSet presAssocID="{51EC1480-3C0A-42CA-A831-AC4374708F7A}" presName="hierRoot1" presStyleCnt="0">
        <dgm:presLayoutVars>
          <dgm:hierBranch val="init"/>
        </dgm:presLayoutVars>
      </dgm:prSet>
      <dgm:spPr/>
    </dgm:pt>
    <dgm:pt modelId="{D2915A12-60AB-40C7-B2A2-050A0A29BE96}" type="pres">
      <dgm:prSet presAssocID="{51EC1480-3C0A-42CA-A831-AC4374708F7A}" presName="rootComposite1" presStyleCnt="0"/>
      <dgm:spPr/>
    </dgm:pt>
    <dgm:pt modelId="{700228C8-6A17-4C87-BE8C-8D8A73CA7B2C}" type="pres">
      <dgm:prSet presAssocID="{51EC1480-3C0A-42CA-A831-AC4374708F7A}" presName="rootText1" presStyleLbl="node0" presStyleIdx="0" presStyleCnt="1" custScaleX="85125" custScaleY="72123" custLinFactNeighborX="1197" custLinFactNeighborY="-18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C4516D-3D79-4B46-BB15-1A5254BAB6FD}" type="pres">
      <dgm:prSet presAssocID="{51EC1480-3C0A-42CA-A831-AC4374708F7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7115104-18AF-4C1F-BC2C-B526F9E9772E}" type="pres">
      <dgm:prSet presAssocID="{51EC1480-3C0A-42CA-A831-AC4374708F7A}" presName="hierChild2" presStyleCnt="0"/>
      <dgm:spPr/>
    </dgm:pt>
    <dgm:pt modelId="{F0DA0BE7-E6B1-4E6F-91A2-A2DD37D625E7}" type="pres">
      <dgm:prSet presAssocID="{370ECFA9-950C-402A-BB78-D0E4506DFB5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7E331224-2C4B-481B-90B4-6F5FBEA71EF7}" type="pres">
      <dgm:prSet presAssocID="{05E0BE87-5E05-44AF-9AE0-2514B573CC20}" presName="hierRoot2" presStyleCnt="0">
        <dgm:presLayoutVars>
          <dgm:hierBranch val="init"/>
        </dgm:presLayoutVars>
      </dgm:prSet>
      <dgm:spPr/>
    </dgm:pt>
    <dgm:pt modelId="{1982F65B-7A68-431E-A70C-76E2370C3AF5}" type="pres">
      <dgm:prSet presAssocID="{05E0BE87-5E05-44AF-9AE0-2514B573CC20}" presName="rootComposite" presStyleCnt="0"/>
      <dgm:spPr/>
    </dgm:pt>
    <dgm:pt modelId="{BCFCD6F9-268C-4285-88D4-A1FBBC1A28E5}" type="pres">
      <dgm:prSet presAssocID="{05E0BE87-5E05-44AF-9AE0-2514B573CC20}" presName="rootText" presStyleLbl="node2" presStyleIdx="0" presStyleCnt="2" custScaleX="80204" custScaleY="71375" custLinFactNeighborX="1648" custLinFactNeighborY="-20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746930-95F9-45DE-B91E-E4335E1092E0}" type="pres">
      <dgm:prSet presAssocID="{05E0BE87-5E05-44AF-9AE0-2514B573CC20}" presName="rootConnector" presStyleLbl="node2" presStyleIdx="0" presStyleCnt="2"/>
      <dgm:spPr/>
      <dgm:t>
        <a:bodyPr/>
        <a:lstStyle/>
        <a:p>
          <a:endParaRPr lang="ru-RU"/>
        </a:p>
      </dgm:t>
    </dgm:pt>
    <dgm:pt modelId="{86F301CB-9407-48B1-9741-B7840BB0DF6E}" type="pres">
      <dgm:prSet presAssocID="{05E0BE87-5E05-44AF-9AE0-2514B573CC20}" presName="hierChild4" presStyleCnt="0"/>
      <dgm:spPr/>
    </dgm:pt>
    <dgm:pt modelId="{0931D64F-28D1-466C-972E-DA1F5216B497}" type="pres">
      <dgm:prSet presAssocID="{05E0BE87-5E05-44AF-9AE0-2514B573CC20}" presName="hierChild5" presStyleCnt="0"/>
      <dgm:spPr/>
    </dgm:pt>
    <dgm:pt modelId="{2F344795-7357-49C7-992B-5549E139B2F1}" type="pres">
      <dgm:prSet presAssocID="{B864DFFB-EF53-4740-9959-97A3D0AB372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9D77CE5-4402-4995-8EE8-EE825E665A85}" type="pres">
      <dgm:prSet presAssocID="{0A8B4CC1-BA51-4327-9E67-1505FB70ADE3}" presName="hierRoot2" presStyleCnt="0">
        <dgm:presLayoutVars>
          <dgm:hierBranch val="init"/>
        </dgm:presLayoutVars>
      </dgm:prSet>
      <dgm:spPr/>
    </dgm:pt>
    <dgm:pt modelId="{E39EE45B-3E8B-4053-A030-14A9ACE0AF9D}" type="pres">
      <dgm:prSet presAssocID="{0A8B4CC1-BA51-4327-9E67-1505FB70ADE3}" presName="rootComposite" presStyleCnt="0"/>
      <dgm:spPr/>
    </dgm:pt>
    <dgm:pt modelId="{EC632F46-FA2E-446F-A068-C4C66F45DCDA}" type="pres">
      <dgm:prSet presAssocID="{0A8B4CC1-BA51-4327-9E67-1505FB70ADE3}" presName="rootText" presStyleLbl="node2" presStyleIdx="1" presStyleCnt="2" custScaleX="87115" custScaleY="68828" custLinFactNeighborX="-2213" custLinFactNeighborY="-20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87FAAE-4C97-43AC-A023-FFE5B6E783F9}" type="pres">
      <dgm:prSet presAssocID="{0A8B4CC1-BA51-4327-9E67-1505FB70ADE3}" presName="rootConnector" presStyleLbl="node2" presStyleIdx="1" presStyleCnt="2"/>
      <dgm:spPr/>
      <dgm:t>
        <a:bodyPr/>
        <a:lstStyle/>
        <a:p>
          <a:endParaRPr lang="ru-RU"/>
        </a:p>
      </dgm:t>
    </dgm:pt>
    <dgm:pt modelId="{E3945106-A7A8-463A-ABA6-4156214FBF58}" type="pres">
      <dgm:prSet presAssocID="{0A8B4CC1-BA51-4327-9E67-1505FB70ADE3}" presName="hierChild4" presStyleCnt="0"/>
      <dgm:spPr/>
    </dgm:pt>
    <dgm:pt modelId="{B9ED077B-677E-4FA3-A7FC-D04531B03CFC}" type="pres">
      <dgm:prSet presAssocID="{0A8B4CC1-BA51-4327-9E67-1505FB70ADE3}" presName="hierChild5" presStyleCnt="0"/>
      <dgm:spPr/>
    </dgm:pt>
    <dgm:pt modelId="{F11B312F-A81B-4194-B80C-260746E575EB}" type="pres">
      <dgm:prSet presAssocID="{51EC1480-3C0A-42CA-A831-AC4374708F7A}" presName="hierChild3" presStyleCnt="0"/>
      <dgm:spPr/>
    </dgm:pt>
  </dgm:ptLst>
  <dgm:cxnLst>
    <dgm:cxn modelId="{33B9A75B-25A6-4DE9-A703-023B973A7068}" srcId="{5A78BD73-BCBD-4110-AB01-A61AD90EC7E8}" destId="{51EC1480-3C0A-42CA-A831-AC4374708F7A}" srcOrd="0" destOrd="0" parTransId="{32472E1E-77A9-4F5A-9C53-364B6FA11302}" sibTransId="{B7C29FA4-E726-48CA-9C4F-9546CB321180}"/>
    <dgm:cxn modelId="{B2B611E6-9755-40D9-B2B3-9D8B4CD5865A}" srcId="{51EC1480-3C0A-42CA-A831-AC4374708F7A}" destId="{0A8B4CC1-BA51-4327-9E67-1505FB70ADE3}" srcOrd="1" destOrd="0" parTransId="{B864DFFB-EF53-4740-9959-97A3D0AB3722}" sibTransId="{6992E252-49CC-4378-8569-94403FB7FB11}"/>
    <dgm:cxn modelId="{8043C4F4-6EE1-4FBC-AEE9-5F317968E35B}" type="presOf" srcId="{0A8B4CC1-BA51-4327-9E67-1505FB70ADE3}" destId="{EC632F46-FA2E-446F-A068-C4C66F45DCDA}" srcOrd="0" destOrd="0" presId="urn:microsoft.com/office/officeart/2005/8/layout/orgChart1"/>
    <dgm:cxn modelId="{B7F20201-1F99-4ABF-B420-2469CF7BD9F1}" srcId="{51EC1480-3C0A-42CA-A831-AC4374708F7A}" destId="{05E0BE87-5E05-44AF-9AE0-2514B573CC20}" srcOrd="0" destOrd="0" parTransId="{370ECFA9-950C-402A-BB78-D0E4506DFB59}" sibTransId="{FFC73556-B44B-47DF-82C5-60D4EC2EFADE}"/>
    <dgm:cxn modelId="{5F8333B5-58B4-49CB-A312-40F2AB6F335A}" type="presOf" srcId="{05E0BE87-5E05-44AF-9AE0-2514B573CC20}" destId="{8A746930-95F9-45DE-B91E-E4335E1092E0}" srcOrd="1" destOrd="0" presId="urn:microsoft.com/office/officeart/2005/8/layout/orgChart1"/>
    <dgm:cxn modelId="{2E63E98B-437C-4179-ACC3-58A4A045CF43}" type="presOf" srcId="{51EC1480-3C0A-42CA-A831-AC4374708F7A}" destId="{700228C8-6A17-4C87-BE8C-8D8A73CA7B2C}" srcOrd="0" destOrd="0" presId="urn:microsoft.com/office/officeart/2005/8/layout/orgChart1"/>
    <dgm:cxn modelId="{47E38E20-CDAA-4BF9-8EED-7D304ED7CBE9}" type="presOf" srcId="{0A8B4CC1-BA51-4327-9E67-1505FB70ADE3}" destId="{F087FAAE-4C97-43AC-A023-FFE5B6E783F9}" srcOrd="1" destOrd="0" presId="urn:microsoft.com/office/officeart/2005/8/layout/orgChart1"/>
    <dgm:cxn modelId="{E8114059-AFB8-424F-AC2A-75758B9CB6FF}" type="presOf" srcId="{5A78BD73-BCBD-4110-AB01-A61AD90EC7E8}" destId="{C95A37BC-D7CB-497A-90F1-8AA16E9A99FB}" srcOrd="0" destOrd="0" presId="urn:microsoft.com/office/officeart/2005/8/layout/orgChart1"/>
    <dgm:cxn modelId="{FC8E581C-DADF-46BE-B68D-333FAE632AEC}" type="presOf" srcId="{51EC1480-3C0A-42CA-A831-AC4374708F7A}" destId="{93C4516D-3D79-4B46-BB15-1A5254BAB6FD}" srcOrd="1" destOrd="0" presId="urn:microsoft.com/office/officeart/2005/8/layout/orgChart1"/>
    <dgm:cxn modelId="{6186C532-F6E0-44A2-A9CC-89371B9995AD}" type="presOf" srcId="{370ECFA9-950C-402A-BB78-D0E4506DFB59}" destId="{F0DA0BE7-E6B1-4E6F-91A2-A2DD37D625E7}" srcOrd="0" destOrd="0" presId="urn:microsoft.com/office/officeart/2005/8/layout/orgChart1"/>
    <dgm:cxn modelId="{1D52D307-ED05-44D6-A70D-FA3154ED08E9}" type="presOf" srcId="{B864DFFB-EF53-4740-9959-97A3D0AB3722}" destId="{2F344795-7357-49C7-992B-5549E139B2F1}" srcOrd="0" destOrd="0" presId="urn:microsoft.com/office/officeart/2005/8/layout/orgChart1"/>
    <dgm:cxn modelId="{B885B023-39E8-472A-A7C9-8D6C522D909A}" type="presOf" srcId="{05E0BE87-5E05-44AF-9AE0-2514B573CC20}" destId="{BCFCD6F9-268C-4285-88D4-A1FBBC1A28E5}" srcOrd="0" destOrd="0" presId="urn:microsoft.com/office/officeart/2005/8/layout/orgChart1"/>
    <dgm:cxn modelId="{5B46EDA6-57C4-4CCF-8595-B3C43FBEFC6D}" type="presParOf" srcId="{C95A37BC-D7CB-497A-90F1-8AA16E9A99FB}" destId="{447C120E-1213-4A95-AEA1-9F19C256F648}" srcOrd="0" destOrd="0" presId="urn:microsoft.com/office/officeart/2005/8/layout/orgChart1"/>
    <dgm:cxn modelId="{15A0F22E-0844-426E-B582-4BF78B56030E}" type="presParOf" srcId="{447C120E-1213-4A95-AEA1-9F19C256F648}" destId="{D2915A12-60AB-40C7-B2A2-050A0A29BE96}" srcOrd="0" destOrd="0" presId="urn:microsoft.com/office/officeart/2005/8/layout/orgChart1"/>
    <dgm:cxn modelId="{0D803A76-CD37-4F8D-9DAD-C96781E941A5}" type="presParOf" srcId="{D2915A12-60AB-40C7-B2A2-050A0A29BE96}" destId="{700228C8-6A17-4C87-BE8C-8D8A73CA7B2C}" srcOrd="0" destOrd="0" presId="urn:microsoft.com/office/officeart/2005/8/layout/orgChart1"/>
    <dgm:cxn modelId="{405734BD-7320-46BB-84BA-D552C03B732B}" type="presParOf" srcId="{D2915A12-60AB-40C7-B2A2-050A0A29BE96}" destId="{93C4516D-3D79-4B46-BB15-1A5254BAB6FD}" srcOrd="1" destOrd="0" presId="urn:microsoft.com/office/officeart/2005/8/layout/orgChart1"/>
    <dgm:cxn modelId="{085DDE6A-E546-425A-889B-0C25D54EA1A2}" type="presParOf" srcId="{447C120E-1213-4A95-AEA1-9F19C256F648}" destId="{37115104-18AF-4C1F-BC2C-B526F9E9772E}" srcOrd="1" destOrd="0" presId="urn:microsoft.com/office/officeart/2005/8/layout/orgChart1"/>
    <dgm:cxn modelId="{C8D64EAF-7E55-4A4D-A6F3-E3C6C1A92440}" type="presParOf" srcId="{37115104-18AF-4C1F-BC2C-B526F9E9772E}" destId="{F0DA0BE7-E6B1-4E6F-91A2-A2DD37D625E7}" srcOrd="0" destOrd="0" presId="urn:microsoft.com/office/officeart/2005/8/layout/orgChart1"/>
    <dgm:cxn modelId="{3A9B973F-267A-4A66-BC76-904231ECFDE6}" type="presParOf" srcId="{37115104-18AF-4C1F-BC2C-B526F9E9772E}" destId="{7E331224-2C4B-481B-90B4-6F5FBEA71EF7}" srcOrd="1" destOrd="0" presId="urn:microsoft.com/office/officeart/2005/8/layout/orgChart1"/>
    <dgm:cxn modelId="{59809475-57F9-4412-BA52-CA2FA76986A5}" type="presParOf" srcId="{7E331224-2C4B-481B-90B4-6F5FBEA71EF7}" destId="{1982F65B-7A68-431E-A70C-76E2370C3AF5}" srcOrd="0" destOrd="0" presId="urn:microsoft.com/office/officeart/2005/8/layout/orgChart1"/>
    <dgm:cxn modelId="{5BDA4DE8-5539-4A23-B428-58A5A72D14DD}" type="presParOf" srcId="{1982F65B-7A68-431E-A70C-76E2370C3AF5}" destId="{BCFCD6F9-268C-4285-88D4-A1FBBC1A28E5}" srcOrd="0" destOrd="0" presId="urn:microsoft.com/office/officeart/2005/8/layout/orgChart1"/>
    <dgm:cxn modelId="{4A16E6F1-D998-49A7-9E80-EFBCF688300A}" type="presParOf" srcId="{1982F65B-7A68-431E-A70C-76E2370C3AF5}" destId="{8A746930-95F9-45DE-B91E-E4335E1092E0}" srcOrd="1" destOrd="0" presId="urn:microsoft.com/office/officeart/2005/8/layout/orgChart1"/>
    <dgm:cxn modelId="{43619540-98F6-4D74-8BEB-419D2310BA16}" type="presParOf" srcId="{7E331224-2C4B-481B-90B4-6F5FBEA71EF7}" destId="{86F301CB-9407-48B1-9741-B7840BB0DF6E}" srcOrd="1" destOrd="0" presId="urn:microsoft.com/office/officeart/2005/8/layout/orgChart1"/>
    <dgm:cxn modelId="{9692C4FE-731F-4D1A-83AA-C2542E35FE95}" type="presParOf" srcId="{7E331224-2C4B-481B-90B4-6F5FBEA71EF7}" destId="{0931D64F-28D1-466C-972E-DA1F5216B497}" srcOrd="2" destOrd="0" presId="urn:microsoft.com/office/officeart/2005/8/layout/orgChart1"/>
    <dgm:cxn modelId="{A1860DED-890F-4336-A5AD-5545A72CE14D}" type="presParOf" srcId="{37115104-18AF-4C1F-BC2C-B526F9E9772E}" destId="{2F344795-7357-49C7-992B-5549E139B2F1}" srcOrd="2" destOrd="0" presId="urn:microsoft.com/office/officeart/2005/8/layout/orgChart1"/>
    <dgm:cxn modelId="{84F74FC5-AF3A-402A-A8A0-C12BCEF1128B}" type="presParOf" srcId="{37115104-18AF-4C1F-BC2C-B526F9E9772E}" destId="{09D77CE5-4402-4995-8EE8-EE825E665A85}" srcOrd="3" destOrd="0" presId="urn:microsoft.com/office/officeart/2005/8/layout/orgChart1"/>
    <dgm:cxn modelId="{7447E130-FEDE-4603-9E71-056E62CA702F}" type="presParOf" srcId="{09D77CE5-4402-4995-8EE8-EE825E665A85}" destId="{E39EE45B-3E8B-4053-A030-14A9ACE0AF9D}" srcOrd="0" destOrd="0" presId="urn:microsoft.com/office/officeart/2005/8/layout/orgChart1"/>
    <dgm:cxn modelId="{3744BC34-1FB5-4B5A-99BF-8B381A381B77}" type="presParOf" srcId="{E39EE45B-3E8B-4053-A030-14A9ACE0AF9D}" destId="{EC632F46-FA2E-446F-A068-C4C66F45DCDA}" srcOrd="0" destOrd="0" presId="urn:microsoft.com/office/officeart/2005/8/layout/orgChart1"/>
    <dgm:cxn modelId="{6A0F5881-A6F4-4791-B136-CF3E4506285E}" type="presParOf" srcId="{E39EE45B-3E8B-4053-A030-14A9ACE0AF9D}" destId="{F087FAAE-4C97-43AC-A023-FFE5B6E783F9}" srcOrd="1" destOrd="0" presId="urn:microsoft.com/office/officeart/2005/8/layout/orgChart1"/>
    <dgm:cxn modelId="{EEFA09DE-780B-4206-B096-8286C2A8A772}" type="presParOf" srcId="{09D77CE5-4402-4995-8EE8-EE825E665A85}" destId="{E3945106-A7A8-463A-ABA6-4156214FBF58}" srcOrd="1" destOrd="0" presId="urn:microsoft.com/office/officeart/2005/8/layout/orgChart1"/>
    <dgm:cxn modelId="{6CA56C22-30D2-4C20-AF35-8225587C2C08}" type="presParOf" srcId="{09D77CE5-4402-4995-8EE8-EE825E665A85}" destId="{B9ED077B-677E-4FA3-A7FC-D04531B03CFC}" srcOrd="2" destOrd="0" presId="urn:microsoft.com/office/officeart/2005/8/layout/orgChart1"/>
    <dgm:cxn modelId="{610D9B0B-3715-42B3-94BB-DE7B77AABB95}" type="presParOf" srcId="{447C120E-1213-4A95-AEA1-9F19C256F648}" destId="{F11B312F-A81B-4194-B80C-260746E575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344795-7357-49C7-992B-5549E139B2F1}">
      <dsp:nvSpPr>
        <dsp:cNvPr id="0" name=""/>
        <dsp:cNvSpPr/>
      </dsp:nvSpPr>
      <dsp:spPr>
        <a:xfrm>
          <a:off x="4161870" y="1645905"/>
          <a:ext cx="2059682" cy="87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108"/>
              </a:lnTo>
              <a:lnTo>
                <a:pt x="2059682" y="416108"/>
              </a:lnTo>
              <a:lnTo>
                <a:pt x="2059682" y="874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A0BE7-E6B1-4E6F-91A2-A2DD37D625E7}">
      <dsp:nvSpPr>
        <dsp:cNvPr id="0" name=""/>
        <dsp:cNvSpPr/>
      </dsp:nvSpPr>
      <dsp:spPr>
        <a:xfrm>
          <a:off x="1822229" y="1645905"/>
          <a:ext cx="2339641" cy="874378"/>
        </a:xfrm>
        <a:custGeom>
          <a:avLst/>
          <a:gdLst/>
          <a:ahLst/>
          <a:cxnLst/>
          <a:rect l="0" t="0" r="0" b="0"/>
          <a:pathLst>
            <a:path>
              <a:moveTo>
                <a:pt x="2339641" y="0"/>
              </a:moveTo>
              <a:lnTo>
                <a:pt x="2339641" y="416108"/>
              </a:lnTo>
              <a:lnTo>
                <a:pt x="0" y="416108"/>
              </a:lnTo>
              <a:lnTo>
                <a:pt x="0" y="874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228C8-6A17-4C87-BE8C-8D8A73CA7B2C}">
      <dsp:nvSpPr>
        <dsp:cNvPr id="0" name=""/>
        <dsp:cNvSpPr/>
      </dsp:nvSpPr>
      <dsp:spPr>
        <a:xfrm>
          <a:off x="2304241" y="72011"/>
          <a:ext cx="3715257" cy="1573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/>
            <a:t>Нанодисперсные</a:t>
          </a:r>
          <a:r>
            <a:rPr lang="ru-RU" sz="2900" kern="1200" dirty="0" smtClean="0"/>
            <a:t> системы</a:t>
          </a:r>
          <a:endParaRPr lang="ru-RU" sz="2900" kern="1200" dirty="0"/>
        </a:p>
      </dsp:txBody>
      <dsp:txXfrm>
        <a:off x="2304241" y="72011"/>
        <a:ext cx="3715257" cy="1573894"/>
      </dsp:txXfrm>
    </dsp:sp>
    <dsp:sp modelId="{BCFCD6F9-268C-4285-88D4-A1FBBC1A28E5}">
      <dsp:nvSpPr>
        <dsp:cNvPr id="0" name=""/>
        <dsp:cNvSpPr/>
      </dsp:nvSpPr>
      <dsp:spPr>
        <a:xfrm>
          <a:off x="71988" y="2520284"/>
          <a:ext cx="3500482" cy="155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Огромная поверхность раздела фаз </a:t>
          </a:r>
          <a:endParaRPr lang="ru-RU" sz="2900" kern="1200" dirty="0"/>
        </a:p>
      </dsp:txBody>
      <dsp:txXfrm>
        <a:off x="71988" y="2520284"/>
        <a:ext cx="3500482" cy="1557571"/>
      </dsp:txXfrm>
    </dsp:sp>
    <dsp:sp modelId="{EC632F46-FA2E-446F-A068-C4C66F45DCDA}">
      <dsp:nvSpPr>
        <dsp:cNvPr id="0" name=""/>
        <dsp:cNvSpPr/>
      </dsp:nvSpPr>
      <dsp:spPr>
        <a:xfrm>
          <a:off x="4320497" y="2520284"/>
          <a:ext cx="3802110" cy="15019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Дополнительный избыток поверхностной энергии</a:t>
          </a:r>
          <a:endParaRPr lang="ru-RU" sz="2900" kern="1200" dirty="0"/>
        </a:p>
      </dsp:txBody>
      <dsp:txXfrm>
        <a:off x="4320497" y="2520284"/>
        <a:ext cx="3802110" cy="1501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C43B9-159A-4AD2-A442-BC7CF5D79561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1B748-E0B7-464B-AA2A-1EAB17BB3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3888431"/>
          </a:xfrm>
        </p:spPr>
        <p:txBody>
          <a:bodyPr>
            <a:normAutofit/>
          </a:bodyPr>
          <a:lstStyle/>
          <a:p>
            <a:r>
              <a:rPr lang="ru-RU" dirty="0" smtClean="0"/>
              <a:t>Лекция 7. Поверхностные свойства </a:t>
            </a:r>
            <a:r>
              <a:rPr lang="ru-RU" dirty="0" err="1" smtClean="0"/>
              <a:t>наночастиц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Факторы, влияющие</a:t>
            </a:r>
            <a:br>
              <a:rPr lang="ru-RU" dirty="0" smtClean="0"/>
            </a:br>
            <a:r>
              <a:rPr lang="ru-RU" dirty="0" smtClean="0"/>
              <a:t>на поверхностное натяжение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Поверхностное натяжение на границе раздела фаз между жидкостью и газом определяют следующие факторы: химическая природа вещества, температура, природа граничащих фаз, наличие примесей, заряд поверхности, кривизна поверхности жидкости.</a:t>
            </a:r>
          </a:p>
          <a:p>
            <a:r>
              <a:rPr lang="ru-RU" dirty="0" smtClean="0"/>
              <a:t>Энергия межмолекулярных взаимодействий зависит от температуры, а значит, имеет выраженную температурную зависимость.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Следует отметить также, что в ряде исследований было обнаружено некоторое снижение </a:t>
            </a:r>
            <a:r>
              <a:rPr lang="ru-RU" dirty="0" err="1" smtClean="0"/>
              <a:t>σ</a:t>
            </a:r>
            <a:r>
              <a:rPr lang="ru-RU" baseline="-25000" dirty="0" err="1" smtClean="0"/>
              <a:t>s</a:t>
            </a:r>
            <a:r>
              <a:rPr lang="ru-RU" dirty="0" err="1" smtClean="0"/>
              <a:t> </a:t>
            </a:r>
            <a:r>
              <a:rPr lang="ru-RU" dirty="0" smtClean="0"/>
              <a:t>(иногда в пределах ошибки измерений) с уменьшением размера кристаллитов, что может быть объяснено прогрессирующим разрыхлением поверхностного слоя с уменьшением L. Полезно коротко рассмотреть существующие представления о термодинамике изолированных </a:t>
            </a:r>
            <a:r>
              <a:rPr lang="ru-RU" dirty="0" err="1" smtClean="0"/>
              <a:t>наночастиц</a:t>
            </a:r>
            <a:r>
              <a:rPr lang="ru-RU" dirty="0" smtClean="0"/>
              <a:t>. По мнению А.И. </a:t>
            </a:r>
            <a:r>
              <a:rPr lang="ru-RU" dirty="0" err="1" smtClean="0"/>
              <a:t>Русанова</a:t>
            </a:r>
            <a:r>
              <a:rPr lang="ru-RU" dirty="0" smtClean="0"/>
              <a:t>, для частиц размером более 10 нм традиционные понятия о поверхностной энергии вполне приемлемы. При диаметре менее 1 нм практически вся частица может приобретать свойства поверхностного слоя, т. е. особого состояния, </a:t>
            </a:r>
            <a:r>
              <a:rPr lang="ru-RU" dirty="0" err="1" smtClean="0"/>
              <a:t>пo</a:t>
            </a:r>
            <a:r>
              <a:rPr lang="ru-RU" dirty="0" smtClean="0"/>
              <a:t> сравнению с объемной фазой, и этот случай требует специального подхода. Область размеров 1–10 нм является, таким образом, промежуточной и в каждом конкретном случае требует обсуждения. В первом приближении эти соображения применимы и для термодинамики консолидированных </a:t>
            </a:r>
            <a:r>
              <a:rPr lang="ru-RU" dirty="0" err="1" smtClean="0"/>
              <a:t>наноматериалов</a:t>
            </a:r>
            <a:r>
              <a:rPr lang="ru-RU" dirty="0" smtClean="0"/>
              <a:t>, имея в виду и соображения о минимальном размере </a:t>
            </a:r>
            <a:r>
              <a:rPr lang="ru-RU" dirty="0" err="1" smtClean="0"/>
              <a:t>нанокристаллов</a:t>
            </a:r>
            <a:r>
              <a:rPr lang="ru-RU" dirty="0" smtClean="0"/>
              <a:t> в связи с потерей трансляционной симметрии.</a:t>
            </a: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Подавляющее большинство </a:t>
            </a:r>
            <a:r>
              <a:rPr lang="ru-RU" dirty="0" err="1" smtClean="0"/>
              <a:t>наноматериалов</a:t>
            </a:r>
            <a:r>
              <a:rPr lang="ru-RU" dirty="0" smtClean="0"/>
              <a:t>, за немногим исключением (например, </a:t>
            </a:r>
            <a:r>
              <a:rPr lang="ru-RU" dirty="0" err="1" smtClean="0"/>
              <a:t>супрамолекулярные</a:t>
            </a:r>
            <a:r>
              <a:rPr lang="ru-RU" dirty="0" smtClean="0"/>
              <a:t> структуры), по своей природе </a:t>
            </a:r>
            <a:r>
              <a:rPr lang="ru-RU" dirty="0" err="1" smtClean="0"/>
              <a:t>неравновесны</a:t>
            </a:r>
            <a:r>
              <a:rPr lang="ru-RU" dirty="0" smtClean="0"/>
              <a:t>. Удаление от равновесия в самом общем случае могут обусловливать следующие основные причины: </a:t>
            </a:r>
            <a:endParaRPr lang="en-US" dirty="0" smtClean="0"/>
          </a:p>
          <a:p>
            <a:r>
              <a:rPr lang="ru-RU" dirty="0" smtClean="0"/>
              <a:t>− обилие поверхностей раздела, что обусловливает избыточную свободную поверхностную энергию; </a:t>
            </a:r>
            <a:endParaRPr lang="en-US" dirty="0" smtClean="0"/>
          </a:p>
          <a:p>
            <a:r>
              <a:rPr lang="ru-RU" dirty="0" smtClean="0"/>
              <a:t>− наличие в структуре неравновесных фаз, пересыщенных твердых растворов, пограничных сегрегаций, пор и </a:t>
            </a:r>
            <a:r>
              <a:rPr lang="ru-RU" dirty="0" err="1" smtClean="0"/>
              <a:t>межзеренных</a:t>
            </a:r>
            <a:r>
              <a:rPr lang="ru-RU" dirty="0" smtClean="0"/>
              <a:t> </a:t>
            </a:r>
            <a:r>
              <a:rPr lang="ru-RU" dirty="0" err="1" smtClean="0"/>
              <a:t>несплошностей</a:t>
            </a:r>
            <a:r>
              <a:rPr lang="ru-RU" dirty="0" smtClean="0"/>
              <a:t>; </a:t>
            </a:r>
            <a:endParaRPr lang="en-US" dirty="0" smtClean="0"/>
          </a:p>
          <a:p>
            <a:r>
              <a:rPr lang="ru-RU" dirty="0" smtClean="0"/>
              <a:t>− избыточная концентрация дефектов кристаллического строения; − наличие остаточных напряжений, связанных с условиями получения. В табл. 3.1 приведены значения поверхностного натяжения на границах зерен </a:t>
            </a:r>
            <a:r>
              <a:rPr lang="ru-RU" dirty="0" err="1" smtClean="0"/>
              <a:t>σ</a:t>
            </a:r>
            <a:r>
              <a:rPr lang="ru-RU" baseline="-25000" dirty="0" err="1" smtClean="0"/>
              <a:t>s</a:t>
            </a:r>
            <a:r>
              <a:rPr lang="ru-RU" dirty="0" smtClean="0"/>
              <a:t>, оцененные из калориметрических данных. С учетом точности измерений эти данные находятся на уровне таковых для обычных металлов и сплавов (</a:t>
            </a:r>
            <a:r>
              <a:rPr lang="ru-RU" dirty="0" err="1" smtClean="0"/>
              <a:t>σ</a:t>
            </a:r>
            <a:r>
              <a:rPr lang="ru-RU" baseline="-25000" dirty="0" err="1" smtClean="0"/>
              <a:t>s</a:t>
            </a:r>
            <a:r>
              <a:rPr lang="ru-RU" dirty="0" err="1" smtClean="0"/>
              <a:t> </a:t>
            </a:r>
            <a:r>
              <a:rPr lang="ru-RU" dirty="0" smtClean="0"/>
              <a:t>= 0,3–1,5 Дж/м</a:t>
            </a:r>
            <a:r>
              <a:rPr lang="ru-RU" baseline="30000" dirty="0" smtClean="0"/>
              <a:t>2</a:t>
            </a:r>
            <a:r>
              <a:rPr lang="ru-RU" dirty="0" smtClean="0"/>
              <a:t> ), но обращают на себя внимание более низкие значения, полученные для образцов, изготовленных контролируемой кристаллизацией из аморфного состояния (</a:t>
            </a:r>
            <a:r>
              <a:rPr lang="ru-RU" dirty="0" err="1" smtClean="0"/>
              <a:t>Ni</a:t>
            </a:r>
            <a:r>
              <a:rPr lang="ru-RU" dirty="0" smtClean="0"/>
              <a:t> – P и </a:t>
            </a:r>
            <a:r>
              <a:rPr lang="ru-RU" dirty="0" err="1" smtClean="0"/>
              <a:t>Se</a:t>
            </a:r>
            <a:r>
              <a:rPr lang="ru-RU" dirty="0" smtClean="0"/>
              <a:t>). Значительно меньшее количество деформационных искажений в этих образцах делает указанные результаты наиболее надежными и представительными. 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000" dirty="0" smtClean="0"/>
              <a:t>Значения поверхностного натяжения на границах зерен некоторых </a:t>
            </a:r>
            <a:r>
              <a:rPr lang="ru-RU" sz="2000" dirty="0" err="1" smtClean="0"/>
              <a:t>наноматериалов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9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60648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 изучения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L, нм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σ</a:t>
                      </a:r>
                      <a:r>
                        <a:rPr lang="ru-RU" baseline="-25000" dirty="0" err="1" smtClean="0"/>
                        <a:t>s</a:t>
                      </a:r>
                      <a:r>
                        <a:rPr lang="ru-RU" dirty="0" err="1" smtClean="0"/>
                        <a:t>, </a:t>
                      </a:r>
                      <a:r>
                        <a:rPr lang="ru-RU" dirty="0" smtClean="0"/>
                        <a:t>Дж/м</a:t>
                      </a:r>
                      <a:r>
                        <a:rPr lang="ru-RU" baseline="30000" dirty="0" smtClean="0"/>
                        <a:t>2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TiO</a:t>
                      </a:r>
                      <a:r>
                        <a:rPr lang="en-US" baseline="-25000" dirty="0" smtClean="0"/>
                        <a:t>2</a:t>
                      </a:r>
                      <a:endParaRPr lang="ru-R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Рекристаллизация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34–76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1,28–1,75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Рекристаллизация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8–50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1,00–1,10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Рекристаллизация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40–300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~ 0,72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Ni</a:t>
                      </a:r>
                      <a:r>
                        <a:rPr lang="ru-RU" dirty="0" smtClean="0"/>
                        <a:t> – 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Кристаллизация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6,5–60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0,16–0,47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Кристаллизация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9–22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0,27–0,32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Адсорбция </a:t>
            </a:r>
            <a:r>
              <a:rPr lang="ru-RU" dirty="0" err="1" smtClean="0"/>
              <a:t>наночастиц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связи с большой удельной поверхностью и избытком поверхностной </a:t>
            </a:r>
            <a:r>
              <a:rPr lang="ru-RU" dirty="0" err="1" smtClean="0"/>
              <a:t>знергии</a:t>
            </a:r>
            <a:r>
              <a:rPr lang="ru-RU" dirty="0" smtClean="0"/>
              <a:t> </a:t>
            </a:r>
            <a:r>
              <a:rPr lang="ru-RU" dirty="0" err="1" smtClean="0"/>
              <a:t>наночастицы</a:t>
            </a:r>
            <a:r>
              <a:rPr lang="ru-RU" dirty="0" smtClean="0"/>
              <a:t> обладают значительной адсорбцией. Особенности адсорбции </a:t>
            </a:r>
            <a:r>
              <a:rPr lang="ru-RU" dirty="0" err="1" smtClean="0"/>
              <a:t>наночастиц</a:t>
            </a:r>
            <a:r>
              <a:rPr lang="ru-RU" dirty="0" smtClean="0"/>
              <a:t> определяются размерным эффектом, кристаллической структурой поверхности, преобладанием химической адсорбции над физической.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адсорбционного состояния полимеров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– горизонтальная, б- вертикальная, </a:t>
            </a:r>
          </a:p>
          <a:p>
            <a:r>
              <a:rPr lang="ru-RU" dirty="0" smtClean="0"/>
              <a:t>в – с образованием петель</a:t>
            </a:r>
            <a:endParaRPr lang="ru-RU" dirty="0"/>
          </a:p>
        </p:txBody>
      </p:sp>
      <p:pic>
        <p:nvPicPr>
          <p:cNvPr id="4" name="Рисунок 3" descr="Описание: C:\Users\User\Desktop\IMG_0630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68960"/>
            <a:ext cx="5943600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kk-KZ" sz="2500" dirty="0" smtClean="0"/>
              <a:t>     </a:t>
            </a:r>
            <a:r>
              <a:rPr lang="ru-RU" sz="2500" dirty="0" smtClean="0"/>
              <a:t>Экспериментальное </a:t>
            </a:r>
            <a:r>
              <a:rPr lang="ru-RU" sz="2500" dirty="0" smtClean="0"/>
              <a:t>измерение адгезии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 сопряжено с некоторыми трудностями. Эксперименты показывают, что на адгезию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 влияет размерный эффект. Поэтому адгезия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 определяется моделированием и непрямым трением. Если сила адгезии препятствует отрыву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, то сила трения, наоборот, препятствует взаимному перемещению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 по поверхности. Связь силы трения с силой адгезии отдельных </a:t>
            </a:r>
            <a:r>
              <a:rPr lang="ru-RU" sz="2500" dirty="0" err="1" smtClean="0"/>
              <a:t>наночастиц</a:t>
            </a:r>
            <a:r>
              <a:rPr lang="ru-RU" sz="2500" dirty="0" smtClean="0"/>
              <a:t> можно записать следующим образом:</a:t>
            </a:r>
            <a:r>
              <a:rPr lang="kk-KZ" sz="2500" baseline="-25000" dirty="0" smtClean="0"/>
              <a:t>                 </a:t>
            </a:r>
            <a:r>
              <a:rPr lang="en-US" sz="2500" baseline="-25000" dirty="0" smtClean="0"/>
              <a:t>       </a:t>
            </a:r>
            <a:r>
              <a:rPr lang="kk-KZ" sz="2500" baseline="-25000" dirty="0" smtClean="0"/>
              <a:t>                                 </a:t>
            </a:r>
            <a:r>
              <a:rPr lang="en-US" sz="2500" baseline="-25000" dirty="0" smtClean="0"/>
              <a:t>                                                         </a:t>
            </a:r>
            <a:r>
              <a:rPr lang="kk-KZ" sz="2500" baseline="-25000" dirty="0" smtClean="0"/>
              <a:t>    </a:t>
            </a:r>
            <a:endParaRPr lang="ru-RU" sz="2500" dirty="0" smtClean="0"/>
          </a:p>
          <a:p>
            <a:pPr eaLnBrk="1" hangingPunct="1">
              <a:lnSpc>
                <a:spcPct val="80000"/>
              </a:lnSpc>
            </a:pPr>
            <a:r>
              <a:rPr lang="kk-KZ" sz="2500" dirty="0" smtClean="0"/>
              <a:t> </a:t>
            </a:r>
            <a:endParaRPr lang="ru-RU" sz="2500" dirty="0" smtClean="0"/>
          </a:p>
          <a:p>
            <a:pPr eaLnBrk="1" hangingPunct="1">
              <a:lnSpc>
                <a:spcPct val="80000"/>
              </a:lnSpc>
            </a:pPr>
            <a:endParaRPr lang="kk-KZ" sz="2500" dirty="0" smtClean="0"/>
          </a:p>
          <a:p>
            <a:pPr eaLnBrk="1" hangingPunct="1">
              <a:lnSpc>
                <a:spcPct val="80000"/>
              </a:lnSpc>
            </a:pPr>
            <a:r>
              <a:rPr lang="kk-KZ" sz="2500" dirty="0" smtClean="0"/>
              <a:t>где µ – коэффициент внешнего трения. </a:t>
            </a:r>
            <a:endParaRPr lang="ru-RU" sz="2500" dirty="0" smtClean="0"/>
          </a:p>
          <a:p>
            <a:pPr eaLnBrk="1" hangingPunct="1">
              <a:lnSpc>
                <a:spcPct val="80000"/>
              </a:lnSpc>
            </a:pPr>
            <a:endParaRPr lang="ru-RU" sz="2500" dirty="0" smtClean="0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563888" y="4581128"/>
          <a:ext cx="1698625" cy="539750"/>
        </p:xfrm>
        <a:graphic>
          <a:graphicData uri="http://schemas.openxmlformats.org/presentationml/2006/ole">
            <p:oleObj spid="_x0000_s58370" name="Формула" r:id="rId3" imgW="774360" imgH="241200" progId="Equation.3">
              <p:embed/>
            </p:oleObj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Адгезия </a:t>
            </a:r>
            <a:r>
              <a:rPr lang="ru-RU" i="1" dirty="0" err="1" smtClean="0"/>
              <a:t>наночастиц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По теории </a:t>
            </a:r>
            <a:r>
              <a:rPr lang="ru-RU" dirty="0" err="1" smtClean="0"/>
              <a:t>Джонсона-Кендела-Робертса</a:t>
            </a:r>
            <a:r>
              <a:rPr lang="ru-RU" dirty="0" smtClean="0"/>
              <a:t>, сила </a:t>
            </a:r>
            <a:r>
              <a:rPr lang="en-US" i="1" dirty="0" smtClean="0"/>
              <a:t>F</a:t>
            </a:r>
            <a:r>
              <a:rPr lang="ru-RU" dirty="0" smtClean="0"/>
              <a:t> притяжения (адгезии) шарообразной частицы одной фазы и бесконечной по протяженности плоской поверхностью другой или той же фазы выражается формулой</a:t>
            </a:r>
          </a:p>
          <a:p>
            <a:r>
              <a:rPr lang="ru-RU" dirty="0" smtClean="0"/>
              <a:t>                                                                      ,</a:t>
            </a:r>
          </a:p>
          <a:p>
            <a:endParaRPr lang="ru-RU" dirty="0" smtClean="0"/>
          </a:p>
          <a:p>
            <a:r>
              <a:rPr lang="ru-RU" dirty="0" smtClean="0"/>
              <a:t>где </a:t>
            </a:r>
            <a:r>
              <a:rPr lang="ru-RU" i="1" dirty="0" smtClean="0"/>
              <a:t>А</a:t>
            </a:r>
            <a:r>
              <a:rPr lang="ru-RU" dirty="0" smtClean="0"/>
              <a:t> – константа </a:t>
            </a:r>
            <a:r>
              <a:rPr lang="ru-RU" dirty="0" err="1" smtClean="0"/>
              <a:t>Гамакера</a:t>
            </a:r>
            <a:r>
              <a:rPr lang="ru-RU" dirty="0" smtClean="0"/>
              <a:t> для данной системы (константа дисперсионного взаимодействия молекул фаз), </a:t>
            </a:r>
            <a:r>
              <a:rPr lang="en-US" i="1" dirty="0" smtClean="0"/>
              <a:t>r</a:t>
            </a:r>
            <a:r>
              <a:rPr lang="ru-RU" dirty="0" smtClean="0"/>
              <a:t> – радиус частицы, </a:t>
            </a:r>
            <a:r>
              <a:rPr lang="en-US" i="1" dirty="0" smtClean="0"/>
              <a:t>h</a:t>
            </a:r>
            <a:r>
              <a:rPr lang="ru-RU" dirty="0" smtClean="0"/>
              <a:t> – расстояние между поверхностью сферической частицы и плоской поверхностью.</a:t>
            </a:r>
          </a:p>
          <a:p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4211960" y="2780928"/>
          <a:ext cx="1368152" cy="1049978"/>
        </p:xfrm>
        <a:graphic>
          <a:graphicData uri="http://schemas.openxmlformats.org/presentationml/2006/ole">
            <p:oleObj spid="_x0000_s59394" name="Формула" r:id="rId3" imgW="406048" imgH="317225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kk-KZ" sz="3600" b="1" dirty="0" smtClean="0"/>
              <a:t/>
            </a:r>
            <a:br>
              <a:rPr lang="kk-KZ" sz="3600" b="1" dirty="0" smtClean="0"/>
            </a:br>
            <a:r>
              <a:rPr lang="kk-KZ" sz="3600" b="1" dirty="0" smtClean="0"/>
              <a:t>Смачивание и адгезия нанокапель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</p:txBody>
      </p:sp>
      <p:sp>
        <p:nvSpPr>
          <p:cNvPr id="5125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Равновесная работа адгезии определяется следующим уравнением</a:t>
            </a:r>
            <a:r>
              <a:rPr lang="kk-KZ" dirty="0" smtClean="0"/>
              <a:t>:</a:t>
            </a:r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</a:pPr>
            <a:r>
              <a:rPr lang="kk-KZ" dirty="0" smtClean="0"/>
              <a:t> </a:t>
            </a:r>
          </a:p>
          <a:p>
            <a:r>
              <a:rPr lang="ru-RU" sz="2400" dirty="0" smtClean="0"/>
              <a:t>Уравнение </a:t>
            </a:r>
            <a:r>
              <a:rPr lang="ru-RU" sz="2400" dirty="0" smtClean="0"/>
              <a:t>теряет смысл для </a:t>
            </a:r>
            <a:r>
              <a:rPr lang="ru-RU" sz="2400" dirty="0" err="1" smtClean="0"/>
              <a:t>наноразмерных</a:t>
            </a:r>
            <a:r>
              <a:rPr lang="ru-RU" sz="2400" dirty="0" smtClean="0"/>
              <a:t> капель. 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Это </a:t>
            </a:r>
            <a:r>
              <a:rPr lang="ru-RU" sz="2400" dirty="0" smtClean="0"/>
              <a:t>зависит от размера капли, которая воздействует на поверхность. Для </a:t>
            </a:r>
            <a:r>
              <a:rPr lang="ru-RU" sz="2400" dirty="0" err="1" smtClean="0"/>
              <a:t>нанокапель</a:t>
            </a:r>
            <a:r>
              <a:rPr lang="ru-RU" sz="2400" dirty="0" smtClean="0"/>
              <a:t> уравнение Юнга можно выразить следующим образом </a:t>
            </a:r>
            <a:r>
              <a:rPr lang="kk-KZ" sz="2400" b="1" dirty="0" smtClean="0"/>
              <a:t>:</a:t>
            </a:r>
          </a:p>
          <a:p>
            <a:endParaRPr lang="kk-KZ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ru-RU" sz="2400" dirty="0" smtClean="0"/>
          </a:p>
          <a:p>
            <a:r>
              <a:rPr lang="ru-RU" sz="2400" dirty="0" smtClean="0"/>
              <a:t>где </a:t>
            </a:r>
            <a:r>
              <a:rPr lang="ru-RU" sz="2400" dirty="0" err="1" smtClean="0"/>
              <a:t>r</a:t>
            </a:r>
            <a:r>
              <a:rPr lang="ru-RU" sz="2400" dirty="0" smtClean="0"/>
              <a:t> – радиус капли; R — радиус площади капли, контактирующей с твердой поверхностью, производные поверхностного натяжение по радиусу капли, контактирующей с твердой поверхностью, характеризующие размерный эффект.</a:t>
            </a:r>
            <a:r>
              <a:rPr lang="kk-KZ" sz="2400" i="1" baseline="-25000" dirty="0" smtClean="0"/>
              <a:t> </a:t>
            </a:r>
            <a:endParaRPr lang="ru-RU" sz="2400" dirty="0" smtClean="0"/>
          </a:p>
          <a:p>
            <a:pPr eaLnBrk="1" hangingPunct="1"/>
            <a:endParaRPr lang="ru-RU" sz="2400" dirty="0" smtClean="0"/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2559943" cy="100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096341"/>
            <a:ext cx="3528392" cy="117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1556792"/>
            <a:ext cx="2457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kk-KZ" sz="2500" dirty="0" smtClean="0"/>
              <a:t>  </a:t>
            </a:r>
            <a:endParaRPr lang="ru-RU" sz="2500" dirty="0" smtClean="0"/>
          </a:p>
          <a:p>
            <a:pPr>
              <a:lnSpc>
                <a:spcPct val="80000"/>
              </a:lnSpc>
            </a:pPr>
            <a:r>
              <a:rPr lang="ru-RU" sz="2500" dirty="0" smtClean="0"/>
              <a:t>Смачивание </a:t>
            </a:r>
            <a:r>
              <a:rPr lang="ru-RU" sz="2500" dirty="0" err="1" smtClean="0"/>
              <a:t>лиофильной</a:t>
            </a:r>
            <a:r>
              <a:rPr lang="ru-RU" sz="2500" dirty="0" smtClean="0"/>
              <a:t> поверхности </a:t>
            </a:r>
            <a:r>
              <a:rPr lang="ru-RU" sz="2500" dirty="0" err="1" smtClean="0"/>
              <a:t>наноразмерными</a:t>
            </a:r>
            <a:r>
              <a:rPr lang="ru-RU" sz="2500" dirty="0" smtClean="0"/>
              <a:t> каплями. </a:t>
            </a:r>
          </a:p>
          <a:p>
            <a:pPr>
              <a:lnSpc>
                <a:spcPct val="80000"/>
              </a:lnSpc>
            </a:pPr>
            <a:r>
              <a:rPr lang="ru-RU" sz="2500" dirty="0" smtClean="0"/>
              <a:t>Угол смачивания определяется следующим образом:</a:t>
            </a:r>
            <a:r>
              <a:rPr lang="kk-KZ" sz="2500" dirty="0" smtClean="0"/>
              <a:t> 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kk-KZ" sz="2500" dirty="0" smtClean="0"/>
              <a:t>                     </a:t>
            </a:r>
            <a:r>
              <a:rPr lang="en-US" sz="2500" dirty="0" smtClean="0"/>
              <a:t>                                 </a:t>
            </a:r>
            <a:r>
              <a:rPr lang="kk-KZ" sz="2500" dirty="0" smtClean="0"/>
              <a:t>     </a:t>
            </a:r>
            <a:endParaRPr lang="ru-RU" sz="2500" dirty="0" smtClean="0"/>
          </a:p>
          <a:p>
            <a:pPr>
              <a:lnSpc>
                <a:spcPct val="80000"/>
              </a:lnSpc>
              <a:buNone/>
            </a:pPr>
            <a:r>
              <a:rPr lang="kk-KZ" sz="2500" dirty="0" smtClean="0"/>
              <a:t>                                                                   ,</a:t>
            </a:r>
          </a:p>
          <a:p>
            <a:pPr>
              <a:lnSpc>
                <a:spcPct val="80000"/>
              </a:lnSpc>
              <a:buNone/>
            </a:pPr>
            <a:endParaRPr lang="ru-RU" sz="2500" dirty="0" smtClean="0"/>
          </a:p>
          <a:p>
            <a:pPr>
              <a:lnSpc>
                <a:spcPct val="80000"/>
              </a:lnSpc>
            </a:pPr>
            <a:r>
              <a:rPr lang="ru-RU" sz="2500" dirty="0" smtClean="0"/>
              <a:t>где </a:t>
            </a:r>
            <a:r>
              <a:rPr lang="ru-RU" sz="2500" dirty="0" err="1" smtClean="0"/>
              <a:t>θ </a:t>
            </a:r>
            <a:r>
              <a:rPr lang="ru-RU" sz="2500" dirty="0" smtClean="0"/>
              <a:t>— равновесный краевой угол смачивания, </a:t>
            </a:r>
            <a:r>
              <a:rPr lang="ru-RU" sz="2500" dirty="0" err="1" smtClean="0"/>
              <a:t>ᴂ </a:t>
            </a:r>
            <a:r>
              <a:rPr lang="ru-RU" sz="2500" dirty="0" smtClean="0"/>
              <a:t>— линейное натяжение, </a:t>
            </a:r>
            <a:r>
              <a:rPr lang="ru-RU" sz="2500" dirty="0" err="1" smtClean="0"/>
              <a:t>σ </a:t>
            </a:r>
            <a:r>
              <a:rPr lang="ru-RU" sz="2500" dirty="0" smtClean="0"/>
              <a:t>— поверхностное натяжение на границе раздела жидкость-газ, </a:t>
            </a:r>
            <a:r>
              <a:rPr lang="ru-RU" sz="2500" dirty="0" err="1" smtClean="0"/>
              <a:t>r</a:t>
            </a:r>
            <a:r>
              <a:rPr lang="ru-RU" sz="2500" dirty="0" smtClean="0"/>
              <a:t> — радиус капли.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506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060848"/>
            <a:ext cx="24860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Поверхностная энергия и ее составляющие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Поверхностная энергия является частью свободной энергии</a:t>
            </a:r>
            <a:r>
              <a:rPr lang="en-US" dirty="0" smtClean="0"/>
              <a:t> </a:t>
            </a:r>
            <a:r>
              <a:rPr lang="ru-RU" dirty="0" smtClean="0"/>
              <a:t>системы в целом. В самопроизвольных процессах эта энергия может быть снижена либо за счет уменьшения площади поверхности и изменения ее формы, либо за счет снижения поверхностного</a:t>
            </a:r>
            <a:r>
              <a:rPr lang="en-US" dirty="0" smtClean="0"/>
              <a:t> </a:t>
            </a:r>
            <a:r>
              <a:rPr lang="ru-RU" dirty="0" smtClean="0"/>
              <a:t>натяжения:</a:t>
            </a:r>
          </a:p>
          <a:p>
            <a:pPr algn="ctr"/>
            <a:r>
              <a:rPr lang="el-GR" dirty="0" smtClean="0"/>
              <a:t>Δ</a:t>
            </a:r>
            <a:r>
              <a:rPr lang="en-US" dirty="0" smtClean="0"/>
              <a:t>G=</a:t>
            </a:r>
            <a:r>
              <a:rPr lang="el-GR" dirty="0" smtClean="0"/>
              <a:t>σ</a:t>
            </a:r>
            <a:r>
              <a:rPr lang="ru-RU" dirty="0" smtClean="0"/>
              <a:t>*</a:t>
            </a:r>
            <a:r>
              <a:rPr lang="en-US" dirty="0" smtClean="0"/>
              <a:t>S</a:t>
            </a:r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400" dirty="0" smtClean="0"/>
              <a:t>Зависимость величины краевого угла смачивания частиц порошка кремнезема диаметром 12 нм </a:t>
            </a:r>
            <a:r>
              <a:rPr lang="ru-RU" sz="2400" smtClean="0"/>
              <a:t>от энтальпии </a:t>
            </a:r>
            <a:r>
              <a:rPr lang="ru-RU" sz="2400" dirty="0" smtClean="0"/>
              <a:t>иммерсионного смачивания</a:t>
            </a:r>
            <a:endParaRPr lang="ru-RU" sz="24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750" y="2276475"/>
          <a:ext cx="8229600" cy="146304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∆Н, Дж/м</a:t>
                      </a:r>
                      <a:r>
                        <a:rPr kumimoji="0" lang="kk-KZ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-0,09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+0,04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+0,02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  <a:defRPr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7763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Поверхностная энергия </a:t>
            </a:r>
            <a:r>
              <a:rPr lang="ru-RU" dirty="0" err="1" smtClean="0"/>
              <a:t>наночастиц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19256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87824" y="5589240"/>
            <a:ext cx="3240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dirty="0" smtClean="0"/>
              <a:t>Δ</a:t>
            </a:r>
            <a:r>
              <a:rPr lang="en-US" sz="2800" dirty="0" smtClean="0"/>
              <a:t>G</a:t>
            </a:r>
            <a:r>
              <a:rPr lang="ru-RU" sz="2800" baseline="-25000" dirty="0" err="1" smtClean="0"/>
              <a:t>нч</a:t>
            </a:r>
            <a:r>
              <a:rPr lang="en-US" sz="2800" dirty="0" smtClean="0"/>
              <a:t>=</a:t>
            </a:r>
            <a:r>
              <a:rPr lang="el-GR" sz="2800" dirty="0" smtClean="0"/>
              <a:t> Δ</a:t>
            </a:r>
            <a:r>
              <a:rPr lang="en-US" sz="2800" dirty="0" smtClean="0"/>
              <a:t>G</a:t>
            </a:r>
            <a:r>
              <a:rPr lang="el-GR" sz="2800" dirty="0" smtClean="0"/>
              <a:t> </a:t>
            </a:r>
            <a:r>
              <a:rPr lang="ru-RU" sz="2800" dirty="0" smtClean="0"/>
              <a:t>+ </a:t>
            </a:r>
            <a:r>
              <a:rPr lang="el-GR" sz="2800" dirty="0" smtClean="0"/>
              <a:t>Δ</a:t>
            </a:r>
            <a:r>
              <a:rPr lang="en-US" sz="2800" dirty="0" smtClean="0"/>
              <a:t>G</a:t>
            </a:r>
            <a:r>
              <a:rPr lang="ru-RU" sz="2800" baseline="-25000" dirty="0" err="1" smtClean="0"/>
              <a:t>доп</a:t>
            </a:r>
            <a:endParaRPr lang="ru-RU" sz="2800" baseline="-25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Выражение для свободной энергии Гиббса имеет вид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kk-KZ" dirty="0" smtClean="0"/>
              <a:t>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∆G  ≤ -S∆T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dp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kk-KZ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∆n</a:t>
            </a:r>
            <a:r>
              <a:rPr lang="kk-KZ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+ φ∆q</a:t>
            </a:r>
            <a:r>
              <a:rPr lang="kk-KZ" dirty="0" smtClean="0"/>
              <a:t>. </a:t>
            </a:r>
            <a:endParaRPr lang="en-US" dirty="0" smtClean="0"/>
          </a:p>
          <a:p>
            <a:r>
              <a:rPr lang="kk-KZ" dirty="0" smtClean="0"/>
              <a:t>здесь, S – энтропия, µ</a:t>
            </a:r>
            <a:r>
              <a:rPr lang="kk-KZ" baseline="-25000" dirty="0" smtClean="0"/>
              <a:t>і</a:t>
            </a:r>
            <a:r>
              <a:rPr lang="kk-KZ" dirty="0" smtClean="0"/>
              <a:t> – химический потенциал, n</a:t>
            </a:r>
            <a:r>
              <a:rPr lang="kk-KZ" baseline="-25000" dirty="0" smtClean="0"/>
              <a:t>і </a:t>
            </a:r>
            <a:r>
              <a:rPr lang="kk-KZ" dirty="0" smtClean="0"/>
              <a:t>– число молей і-го компонета, </a:t>
            </a:r>
            <a:r>
              <a:rPr lang="en-US" dirty="0" smtClean="0"/>
              <a:t>σ</a:t>
            </a:r>
            <a:r>
              <a:rPr lang="kk-KZ" dirty="0" smtClean="0"/>
              <a:t> – поверхностное натяжение,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φ, q </a:t>
            </a:r>
            <a:r>
              <a:rPr lang="kk-KZ" dirty="0" smtClean="0"/>
              <a:t>–электрический потенциал и заряд межфазной поверхности, T – температура, υ –объем, p – давление. 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850900" y="1628775"/>
          <a:ext cx="6234113" cy="863600"/>
        </p:xfrm>
        <a:graphic>
          <a:graphicData uri="http://schemas.openxmlformats.org/presentationml/2006/ole">
            <p:oleObj spid="_x0000_s19457" name="Формула" r:id="rId3" imgW="247644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энергии Гиббса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5199" r="11882" b="14191"/>
          <a:stretch>
            <a:fillRect/>
          </a:stretch>
        </p:blipFill>
        <p:spPr bwMode="auto">
          <a:xfrm>
            <a:off x="2051720" y="1772816"/>
            <a:ext cx="5112568" cy="3744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изотермическом-изохорном</a:t>
            </a:r>
            <a:r>
              <a:rPr lang="ru-RU" dirty="0" smtClean="0"/>
              <a:t> процессе с постоянным давлением и температурой </a:t>
            </a:r>
          </a:p>
          <a:p>
            <a:pPr>
              <a:buNone/>
            </a:pPr>
            <a:r>
              <a:rPr lang="ru-RU" dirty="0" smtClean="0"/>
              <a:t>    ΔG &lt;0 (I) - необратимые самопроизвольные процессы, при ΔG = 0 (II) процессы являются равновесными и обратимыми, ΔG </a:t>
            </a:r>
            <a:r>
              <a:rPr lang="ru-RU" dirty="0" smtClean="0">
                <a:sym typeface="Symbol"/>
              </a:rPr>
              <a:t></a:t>
            </a:r>
            <a:r>
              <a:rPr lang="ru-RU" dirty="0" smtClean="0"/>
              <a:t>0 (I</a:t>
            </a:r>
            <a:r>
              <a:rPr lang="en-US" dirty="0" smtClean="0"/>
              <a:t>II</a:t>
            </a:r>
            <a:r>
              <a:rPr lang="ru-RU" dirty="0" smtClean="0"/>
              <a:t>) - </a:t>
            </a:r>
            <a:r>
              <a:rPr lang="ru-RU" dirty="0" err="1" smtClean="0"/>
              <a:t>несамопроизвольные</a:t>
            </a:r>
            <a:r>
              <a:rPr lang="ru-RU" dirty="0" smtClean="0"/>
              <a:t> процессы.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Равновесные и обратимые процессы могут быть охарактеризованы энергией Гельмгольца (</a:t>
            </a:r>
            <a:r>
              <a:rPr lang="en-US" dirty="0" err="1" smtClean="0"/>
              <a:t>dF</a:t>
            </a:r>
            <a:r>
              <a:rPr lang="ru-RU" dirty="0" smtClean="0"/>
              <a:t>) в изохорно-изотермическом состоянии:</a:t>
            </a:r>
            <a:endParaRPr lang="en-US" dirty="0" smtClean="0"/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≤ -SdT - рdυ + Σµ</a:t>
            </a:r>
            <a:r>
              <a:rPr lang="kk-KZ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kk-KZ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+ σdB + φdq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Энергию Гиббса можно рассчитать на моль или на единицу массы.</a:t>
            </a:r>
          </a:p>
          <a:p>
            <a:r>
              <a:rPr lang="ru-RU" dirty="0" smtClean="0"/>
              <a:t>Таким образом, для </a:t>
            </a:r>
            <a:r>
              <a:rPr lang="ru-RU" dirty="0" err="1" smtClean="0"/>
              <a:t>наночастиц</a:t>
            </a:r>
            <a:r>
              <a:rPr lang="ru-RU" dirty="0" smtClean="0"/>
              <a:t> алмаза, насыщенных водяным паром, энергия Гиббса составляет  при 130 нм – (1480 кДж-моль) и 8 нм – (3100 кДж / моль), в зависимости от размера частиц. Для </a:t>
            </a:r>
            <a:r>
              <a:rPr lang="ru-RU" dirty="0" err="1" smtClean="0"/>
              <a:t>наночастиц</a:t>
            </a:r>
            <a:r>
              <a:rPr lang="ru-RU" dirty="0" smtClean="0"/>
              <a:t> алмаза 20 нм изменение энергии Гиббса при 100 К и 200 К соответственно составляет 4,3 кДж / кг и 22,6 кДж / кг соответственно. В зависимости от особых свойств </a:t>
            </a:r>
            <a:r>
              <a:rPr lang="ru-RU" dirty="0" err="1" smtClean="0"/>
              <a:t>наночастиц</a:t>
            </a:r>
            <a:r>
              <a:rPr lang="ru-RU" dirty="0" smtClean="0"/>
              <a:t> дополнительная поверхностная энергия проявляется в виде энергии Гиббса.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Дополнительная энергия зависит от:</a:t>
            </a:r>
          </a:p>
          <a:p>
            <a:pPr>
              <a:buNone/>
            </a:pPr>
            <a:r>
              <a:rPr lang="ru-RU" dirty="0" smtClean="0"/>
              <a:t>• отношение числа </a:t>
            </a:r>
            <a:r>
              <a:rPr lang="ru-RU" dirty="0" err="1" smtClean="0"/>
              <a:t>поверхносных</a:t>
            </a:r>
            <a:r>
              <a:rPr lang="ru-RU" dirty="0" smtClean="0"/>
              <a:t> атомов к объемным размерный эффект;</a:t>
            </a:r>
          </a:p>
          <a:p>
            <a:pPr>
              <a:buNone/>
            </a:pPr>
            <a:r>
              <a:rPr lang="ru-RU" dirty="0" smtClean="0"/>
              <a:t>• зависимость размера </a:t>
            </a:r>
            <a:r>
              <a:rPr lang="ru-RU" dirty="0" err="1" smtClean="0"/>
              <a:t>наночастиц</a:t>
            </a:r>
            <a:r>
              <a:rPr lang="ru-RU" dirty="0" smtClean="0"/>
              <a:t> от структуры </a:t>
            </a:r>
            <a:r>
              <a:rPr lang="ru-RU" dirty="0" err="1" smtClean="0"/>
              <a:t>наночастиц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дефекты кристаллической структуры </a:t>
            </a:r>
            <a:r>
              <a:rPr lang="ru-RU" dirty="0" err="1" smtClean="0"/>
              <a:t>наночастиц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специфика кристаллических структур </a:t>
            </a:r>
            <a:r>
              <a:rPr lang="ru-RU" dirty="0" err="1" smtClean="0"/>
              <a:t>наночастиц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квантовый эффект;</a:t>
            </a:r>
          </a:p>
          <a:p>
            <a:pPr>
              <a:buNone/>
            </a:pPr>
            <a:r>
              <a:rPr lang="ru-RU" dirty="0" smtClean="0"/>
              <a:t>• неравновесные состояния;</a:t>
            </a:r>
          </a:p>
          <a:p>
            <a:pPr>
              <a:buNone/>
            </a:pPr>
            <a:r>
              <a:rPr lang="ru-RU" dirty="0" smtClean="0"/>
              <a:t>• дополнительные эффекты.</a:t>
            </a:r>
          </a:p>
          <a:p>
            <a:pPr>
              <a:buNone/>
            </a:pPr>
            <a:r>
              <a:rPr lang="kk-KZ" dirty="0" smtClean="0"/>
              <a:t>∆G = ∆G</a:t>
            </a:r>
            <a:r>
              <a:rPr lang="kk-KZ" baseline="-25000" dirty="0" smtClean="0"/>
              <a:t>р</a:t>
            </a:r>
            <a:r>
              <a:rPr lang="kk-KZ" dirty="0" smtClean="0"/>
              <a:t> + ∆G</a:t>
            </a:r>
            <a:r>
              <a:rPr lang="kk-KZ" baseline="-25000" dirty="0" smtClean="0"/>
              <a:t>υ</a:t>
            </a:r>
            <a:r>
              <a:rPr lang="kk-KZ" dirty="0" smtClean="0"/>
              <a:t> + ∆G</a:t>
            </a:r>
            <a:r>
              <a:rPr lang="kk-KZ" baseline="-25000" dirty="0" smtClean="0"/>
              <a:t>∂</a:t>
            </a:r>
            <a:r>
              <a:rPr lang="kk-KZ" dirty="0" smtClean="0"/>
              <a:t> + ∆G</a:t>
            </a:r>
            <a:r>
              <a:rPr lang="kk-KZ" baseline="-25000" dirty="0" smtClean="0"/>
              <a:t>l</a:t>
            </a:r>
            <a:r>
              <a:rPr lang="kk-KZ" dirty="0" smtClean="0"/>
              <a:t> + ∆G</a:t>
            </a:r>
            <a:r>
              <a:rPr lang="kk-KZ" baseline="-25000" dirty="0" smtClean="0"/>
              <a:t>o</a:t>
            </a:r>
            <a:r>
              <a:rPr lang="kk-KZ" dirty="0" smtClean="0"/>
              <a:t> +∆G</a:t>
            </a:r>
            <a:r>
              <a:rPr lang="kk-KZ" baseline="-25000" dirty="0" smtClean="0"/>
              <a:t>c</a:t>
            </a:r>
            <a:r>
              <a:rPr lang="kk-KZ" dirty="0" smtClean="0"/>
              <a:t> + </a:t>
            </a:r>
            <a:r>
              <a:rPr lang="kk-KZ" smtClean="0"/>
              <a:t>∆G</a:t>
            </a:r>
            <a:r>
              <a:rPr lang="kk-KZ" baseline="-25000" smtClean="0"/>
              <a:t>д.п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Поверхностное натяжение </a:t>
            </a:r>
            <a:r>
              <a:rPr lang="ru-RU" dirty="0" err="1" smtClean="0"/>
              <a:t>наночастиц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Наиболее важной характеристикой поверхности является поверхностное натяжение</a:t>
            </a:r>
          </a:p>
          <a:p>
            <a:r>
              <a:rPr lang="ru-RU" dirty="0" smtClean="0"/>
              <a:t>Поверхностное натяжение – это избыточная энергия, приходящаяся на единицу площади поверхности:</a:t>
            </a:r>
            <a:r>
              <a:rPr lang="en-US" dirty="0" smtClean="0"/>
              <a:t> </a:t>
            </a:r>
            <a:r>
              <a:rPr lang="el-GR" dirty="0" smtClean="0"/>
              <a:t>σ</a:t>
            </a:r>
            <a:r>
              <a:rPr lang="en-US" dirty="0" smtClean="0"/>
              <a:t>=</a:t>
            </a:r>
            <a:r>
              <a:rPr lang="el-GR" dirty="0" smtClean="0"/>
              <a:t>Δ</a:t>
            </a:r>
            <a:r>
              <a:rPr lang="en-US" dirty="0" smtClean="0"/>
              <a:t>G/S</a:t>
            </a:r>
            <a:endParaRPr lang="ru-RU" dirty="0" smtClean="0"/>
          </a:p>
          <a:p>
            <a:r>
              <a:rPr lang="ru-RU" dirty="0" smtClean="0"/>
              <a:t>Физическая природа поверхностного натяжения в </a:t>
            </a:r>
            <a:r>
              <a:rPr lang="ru-RU" dirty="0" err="1" smtClean="0"/>
              <a:t>нескомпенсированности</a:t>
            </a:r>
            <a:r>
              <a:rPr lang="ru-RU" dirty="0" smtClean="0"/>
              <a:t> поля межмолекулярных сил на межфазных поверхностях.</a:t>
            </a:r>
          </a:p>
          <a:p>
            <a:r>
              <a:rPr lang="ru-RU" dirty="0" smtClean="0"/>
              <a:t>Поверхностное натяжение характеризует различия в интенсивности межмолекулярных взаимодействий граничащих фаз. Чем</a:t>
            </a:r>
            <a:r>
              <a:rPr lang="en-US" dirty="0" smtClean="0"/>
              <a:t> </a:t>
            </a:r>
            <a:r>
              <a:rPr lang="ru-RU" dirty="0" smtClean="0"/>
              <a:t>сильнее межмолекулярные связи в веществе, тем больше поверхностное натяжение на его межфазной поверхности.</a:t>
            </a:r>
          </a:p>
          <a:p>
            <a:r>
              <a:rPr lang="ru-RU" dirty="0" smtClean="0"/>
              <a:t>С термодинамической точки зрения, поверхностное натяжение</a:t>
            </a:r>
            <a:r>
              <a:rPr lang="en-US" dirty="0" smtClean="0"/>
              <a:t> </a:t>
            </a:r>
            <a:r>
              <a:rPr lang="ru-RU" dirty="0" smtClean="0"/>
              <a:t>определяется частной производной от любого термодинамического потенциала по величине площади межфазной поверхности при</a:t>
            </a:r>
            <a:r>
              <a:rPr lang="en-US" dirty="0" smtClean="0"/>
              <a:t> </a:t>
            </a:r>
            <a:r>
              <a:rPr lang="ru-RU" dirty="0" smtClean="0"/>
              <a:t>постоянстве других параметров.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1021</Words>
  <Application>Microsoft Office PowerPoint</Application>
  <PresentationFormat>Экран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Формула</vt:lpstr>
      <vt:lpstr>Лекция 7. Поверхностные свойства наночастиц.</vt:lpstr>
      <vt:lpstr>Поверхностная энергия и ее составляющие</vt:lpstr>
      <vt:lpstr>Поверхностная энергия наночастиц  </vt:lpstr>
      <vt:lpstr>Слайд 4</vt:lpstr>
      <vt:lpstr>Изменение энергии Гиббса</vt:lpstr>
      <vt:lpstr>Слайд 6</vt:lpstr>
      <vt:lpstr>Слайд 7</vt:lpstr>
      <vt:lpstr>Слайд 8</vt:lpstr>
      <vt:lpstr> Поверхностное натяжение наночастиц </vt:lpstr>
      <vt:lpstr> Факторы, влияющие на поверхностное натяжение </vt:lpstr>
      <vt:lpstr>Слайд 11</vt:lpstr>
      <vt:lpstr>Слайд 12</vt:lpstr>
      <vt:lpstr> Значения поверхностного натяжения на границах зерен некоторых наноматериалов </vt:lpstr>
      <vt:lpstr>Адсорбция наночастиц</vt:lpstr>
      <vt:lpstr>Формы адсорбционного состояния полимеров</vt:lpstr>
      <vt:lpstr> Адгезия наночастиц </vt:lpstr>
      <vt:lpstr>Слайд 17</vt:lpstr>
      <vt:lpstr> Смачивание и адгезия нанокапель </vt:lpstr>
      <vt:lpstr>Слайд 19</vt:lpstr>
      <vt:lpstr>Зависимость величины краевого угла смачивания частиц порошка кремнезема диаметром 12 нм от энтальпии иммерсионного смачивания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Дәріс. Нанобөлшектердің адсорбциясы. Нанобөлшектер мен наноқабатшалардың адгезиясы. Джонсон Кендалл Робертс пен Мюллер, Топоров, Дерягин теңдеулері.</dc:title>
  <dc:creator>Admin</dc:creator>
  <cp:lastModifiedBy>Admin</cp:lastModifiedBy>
  <cp:revision>29</cp:revision>
  <dcterms:created xsi:type="dcterms:W3CDTF">2019-01-12T11:57:25Z</dcterms:created>
  <dcterms:modified xsi:type="dcterms:W3CDTF">2022-03-08T19:39:42Z</dcterms:modified>
</cp:coreProperties>
</file>